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4"/>
  </p:notesMasterIdLst>
  <p:handoutMasterIdLst>
    <p:handoutMasterId r:id="rId55"/>
  </p:handoutMasterIdLst>
  <p:sldIdLst>
    <p:sldId id="394" r:id="rId3"/>
    <p:sldId id="506" r:id="rId4"/>
    <p:sldId id="507" r:id="rId5"/>
    <p:sldId id="508" r:id="rId6"/>
    <p:sldId id="509" r:id="rId7"/>
    <p:sldId id="510" r:id="rId8"/>
    <p:sldId id="511" r:id="rId9"/>
    <p:sldId id="512" r:id="rId10"/>
    <p:sldId id="513" r:id="rId11"/>
    <p:sldId id="514" r:id="rId12"/>
    <p:sldId id="515" r:id="rId13"/>
    <p:sldId id="516" r:id="rId14"/>
    <p:sldId id="517" r:id="rId15"/>
    <p:sldId id="518" r:id="rId16"/>
    <p:sldId id="519" r:id="rId17"/>
    <p:sldId id="520" r:id="rId18"/>
    <p:sldId id="521" r:id="rId19"/>
    <p:sldId id="522" r:id="rId20"/>
    <p:sldId id="523" r:id="rId21"/>
    <p:sldId id="524" r:id="rId22"/>
    <p:sldId id="525" r:id="rId23"/>
    <p:sldId id="526" r:id="rId24"/>
    <p:sldId id="527" r:id="rId25"/>
    <p:sldId id="528" r:id="rId26"/>
    <p:sldId id="529" r:id="rId27"/>
    <p:sldId id="530" r:id="rId28"/>
    <p:sldId id="531" r:id="rId29"/>
    <p:sldId id="532" r:id="rId30"/>
    <p:sldId id="533" r:id="rId31"/>
    <p:sldId id="534" r:id="rId32"/>
    <p:sldId id="535" r:id="rId33"/>
    <p:sldId id="536" r:id="rId34"/>
    <p:sldId id="537" r:id="rId35"/>
    <p:sldId id="538" r:id="rId36"/>
    <p:sldId id="539" r:id="rId37"/>
    <p:sldId id="540" r:id="rId38"/>
    <p:sldId id="541" r:id="rId39"/>
    <p:sldId id="542" r:id="rId40"/>
    <p:sldId id="543" r:id="rId41"/>
    <p:sldId id="544" r:id="rId42"/>
    <p:sldId id="545" r:id="rId43"/>
    <p:sldId id="546" r:id="rId44"/>
    <p:sldId id="547" r:id="rId45"/>
    <p:sldId id="548" r:id="rId46"/>
    <p:sldId id="549" r:id="rId47"/>
    <p:sldId id="550" r:id="rId48"/>
    <p:sldId id="551" r:id="rId49"/>
    <p:sldId id="552" r:id="rId50"/>
    <p:sldId id="554" r:id="rId51"/>
    <p:sldId id="472" r:id="rId52"/>
    <p:sldId id="393" r:id="rId5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B816D"/>
    <a:srgbClr val="663606"/>
    <a:srgbClr val="FB81B6"/>
    <a:srgbClr val="F9F0AB"/>
    <a:srgbClr val="F9E6AB"/>
    <a:srgbClr val="F9FAAB"/>
    <a:srgbClr val="767691"/>
    <a:srgbClr val="7676AA"/>
    <a:srgbClr val="603A14"/>
    <a:srgbClr val="E85C0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4" autoAdjust="0"/>
    <p:restoredTop sz="86446" autoAdjust="0"/>
  </p:normalViewPr>
  <p:slideViewPr>
    <p:cSldViewPr>
      <p:cViewPr varScale="1">
        <p:scale>
          <a:sx n="89" d="100"/>
          <a:sy n="89" d="100"/>
        </p:scale>
        <p:origin x="341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48" y="168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2/4/2015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786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string[] names = { "Fred", "Barney", "Betty", "Wilma" };</a:t>
            </a:r>
          </a:p>
          <a:p>
            <a:endParaRPr lang="en-US" sz="1200" dirty="0"/>
          </a:p>
          <a:p>
            <a:r>
              <a:rPr lang="en-US" sz="1200" dirty="0" err="1"/>
              <a:t>foreach</a:t>
            </a:r>
            <a:r>
              <a:rPr lang="en-US" sz="1200" dirty="0"/>
              <a:t> (string name in names)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this.button.Click</a:t>
            </a:r>
            <a:r>
              <a:rPr lang="en-US" sz="1200" dirty="0"/>
              <a:t> += delegate</a:t>
            </a:r>
          </a:p>
          <a:p>
            <a:r>
              <a:rPr lang="en-US" sz="1200" dirty="0"/>
              <a:t>    {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MessageBox.Show</a:t>
            </a:r>
            <a:r>
              <a:rPr lang="en-US" sz="1200" dirty="0"/>
              <a:t>("Hello, " + name);</a:t>
            </a:r>
          </a:p>
          <a:p>
            <a:r>
              <a:rPr lang="en-US" sz="1200" dirty="0"/>
              <a:t>    };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21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25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t>2/4/2015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t>2/4/2015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ssey.ac.nz/~kahawick/159331/Goto-Harmful-Dijkstra.pdf" TargetMode="External"/><Relationship Id="rId2" Type="http://schemas.openxmlformats.org/officeDocument/2006/relationships/hyperlink" Target="http://www.cs.utexas.edu/users/EWD/transcriptions/EWD02xx/EWD215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33.png"/><Relationship Id="rId3" Type="http://schemas.openxmlformats.org/officeDocument/2006/relationships/hyperlink" Target="https://softuni.bg/courses/high-quality-code/" TargetMode="External"/><Relationship Id="rId7" Type="http://schemas.openxmlformats.org/officeDocument/2006/relationships/image" Target="../media/image30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2.png"/><Relationship Id="rId5" Type="http://schemas.openxmlformats.org/officeDocument/2006/relationships/image" Target="../media/image29.jpeg"/><Relationship Id="rId15" Type="http://schemas.openxmlformats.org/officeDocument/2006/relationships/image" Target="../media/image34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31.png"/><Relationship Id="rId14" Type="http://schemas.openxmlformats.org/officeDocument/2006/relationships/hyperlink" Target="http://www.softwaregroup-bg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74" TargetMode="Externa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3" y="685800"/>
            <a:ext cx="7772400" cy="1600200"/>
          </a:xfrm>
        </p:spPr>
        <p:txBody>
          <a:bodyPr>
            <a:normAutofit/>
          </a:bodyPr>
          <a:lstStyle/>
          <a:p>
            <a:r>
              <a:rPr lang="en-US" sz="4800" dirty="0"/>
              <a:t>Control Flow, Conditional Statements and Loops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3" y="2320577"/>
            <a:ext cx="7777696" cy="1260823"/>
          </a:xfrm>
        </p:spPr>
        <p:txBody>
          <a:bodyPr>
            <a:noAutofit/>
          </a:bodyPr>
          <a:lstStyle/>
          <a:p>
            <a:r>
              <a:rPr lang="en-US" sz="3600" dirty="0"/>
              <a:t>Correctly </a:t>
            </a:r>
            <a:r>
              <a:rPr lang="en-US" sz="3600" dirty="0" smtClean="0"/>
              <a:t>Organizing</a:t>
            </a:r>
            <a:br>
              <a:rPr lang="en-US" sz="3600" dirty="0" smtClean="0"/>
            </a:br>
            <a:r>
              <a:rPr lang="en-US" sz="3600" dirty="0" smtClean="0"/>
              <a:t>the </a:t>
            </a:r>
            <a:r>
              <a:rPr lang="en-US" sz="3600" dirty="0"/>
              <a:t>Control Flow Logic</a:t>
            </a:r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6" name="Picture 2" descr="http://bcsd.k12.ny.us/hamagrael/LMC/12262021582017770699Sephr_Notepad_with_Text_and_Pencil_1.svg.med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4722812" y="3924850"/>
            <a:ext cx="2047503" cy="2331040"/>
          </a:xfrm>
          <a:prstGeom prst="roundRect">
            <a:avLst>
              <a:gd name="adj" fmla="val 8875"/>
            </a:avLst>
          </a:prstGeom>
          <a:noFill/>
          <a:effectLst>
            <a:softEdge rad="31750"/>
          </a:effectLst>
        </p:spPr>
      </p:pic>
      <p:pic>
        <p:nvPicPr>
          <p:cNvPr id="2050" name="Picture 2" descr="http://impresswithwordpress.com/wp-content/uploads/2014/04/categoriestagswordpres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3969266"/>
            <a:ext cx="3883475" cy="224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3434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132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257800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598962"/>
            <a:ext cx="3187613" cy="331235"/>
          </a:xfrm>
        </p:spPr>
        <p:txBody>
          <a:bodyPr/>
          <a:lstStyle/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Always 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dirty="0" smtClean="0"/>
              <a:t> for the conditional statements body, even when it is a single line: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US" dirty="0" smtClean="0"/>
              <a:t>Why omitting the brackets could be harmful?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3000"/>
              </a:spcBef>
            </a:pPr>
            <a:r>
              <a:rPr lang="en-US" dirty="0" smtClean="0"/>
              <a:t>This is misleading code + misleading formatting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Conditional Statements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75905" y="2291517"/>
            <a:ext cx="10462075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(condition)</a:t>
            </a:r>
          </a:p>
          <a:p>
            <a:r>
              <a:rPr lang="en-US" sz="20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DoSometing();</a:t>
            </a:r>
          </a:p>
          <a:p>
            <a:r>
              <a:rPr lang="en-US" sz="20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75905" y="4425816"/>
            <a:ext cx="10462075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(condition)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DoSomething();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DoAnotherThing();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DoDifferentThing();</a:t>
            </a:r>
          </a:p>
        </p:txBody>
      </p:sp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30016" y="2387701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56520" y="4541451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52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Always put the normal 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expected</a:t>
            </a:r>
            <a:r>
              <a:rPr lang="en-US" sz="3200" dirty="0" smtClean="0"/>
              <a:t>) condition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sz="3200" dirty="0" smtClean="0"/>
              <a:t> after the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3200" dirty="0" smtClean="0"/>
              <a:t> clause</a:t>
            </a:r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r>
              <a:rPr lang="en-US" sz="3200" dirty="0" smtClean="0"/>
              <a:t>Start from most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common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cases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sz="3200" dirty="0" smtClean="0"/>
              <a:t>,  then go to the unusual ones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Conditional Statements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51891" y="1981200"/>
            <a:ext cx="5176521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response = GetHttpWebResponse();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(response.Code == Code.OK)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...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(response.Code == Code.NotFound)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...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2" y="1981200"/>
            <a:ext cx="4968037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response = GetHttpWebResponse();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(response.Code == Code.NotFound)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...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(response.Code == Code.OK)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...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5212" y="4569387"/>
            <a:ext cx="685800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9092" y="4571226"/>
            <a:ext cx="707152" cy="707152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3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Avoid comparing to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 smtClean="0"/>
              <a:t> 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noProof="1" smtClean="0"/>
              <a:t>:</a:t>
            </a:r>
          </a:p>
          <a:p>
            <a:pPr>
              <a:lnSpc>
                <a:spcPct val="100000"/>
              </a:lnSpc>
            </a:pPr>
            <a:endParaRPr lang="en-US" noProof="1" smtClean="0"/>
          </a:p>
          <a:p>
            <a:pPr>
              <a:lnSpc>
                <a:spcPct val="100000"/>
              </a:lnSpc>
            </a:pPr>
            <a:endParaRPr lang="en-US" noProof="1" smtClean="0"/>
          </a:p>
          <a:p>
            <a:pPr>
              <a:lnSpc>
                <a:spcPct val="100000"/>
              </a:lnSpc>
            </a:pPr>
            <a:r>
              <a:rPr lang="en-US" noProof="1" smtClean="0"/>
              <a:t>Always consider the else case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900" noProof="1" smtClean="0"/>
              <a:t>If needed, document why the else isn’t </a:t>
            </a:r>
            <a:r>
              <a:rPr lang="en-US" sz="2900" dirty="0" smtClean="0"/>
              <a:t>necessary</a:t>
            </a:r>
            <a:endParaRPr lang="en-US" sz="2900" noProof="1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Conditional Statements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99133" y="1847670"/>
            <a:ext cx="4672383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(HasErrors)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...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15735" y="1828800"/>
            <a:ext cx="4672383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(HasErrors == true)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...</a:t>
            </a:r>
          </a:p>
          <a:p>
            <a:r>
              <a:rPr lang="en-US" sz="18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89012" y="4321076"/>
            <a:ext cx="10055781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(parserState != States.Finished)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</a:t>
            </a:r>
            <a:r>
              <a:rPr lang="bg-BG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Ignore all content once the parser has finished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12695" y="4338735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6117" y="1885071"/>
            <a:ext cx="685800" cy="685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4965" y="1897275"/>
            <a:ext cx="707152" cy="707152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08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Avoid double negation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Write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/>
              <a:t> clause with a meaningful statement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Use meaningful boolean expressions, which read like a sentence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Conditional Statements (4)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399133" y="1823954"/>
            <a:ext cx="4977104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(HasErrors)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DoSometing();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8" y="1823954"/>
            <a:ext cx="4977104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(!HasNoError)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DoSomething();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399133" y="3961964"/>
            <a:ext cx="4977104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(HasErrors)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DoSometing();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12588" y="3961964"/>
            <a:ext cx="4977104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(!HasError)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DoSometing(); </a:t>
            </a:r>
            <a:b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" name="Picture 9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412" y="1975432"/>
            <a:ext cx="749860" cy="7498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412" y="4126940"/>
            <a:ext cx="749860" cy="7498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1308" y="1914436"/>
            <a:ext cx="752564" cy="752564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4012" y="4092032"/>
            <a:ext cx="749860" cy="74986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1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Be aware of copy/paste problems 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rPr>
              <a:t>if-else</a:t>
            </a:r>
            <a:r>
              <a:rPr lang="en-US" dirty="0" smtClean="0"/>
              <a:t> bodies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Conditional Statements (5)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00706" y="2057400"/>
            <a:ext cx="497710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 p = null;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(SomeCondition)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 = GetSomePerson();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 = GetOtherPerson();</a:t>
            </a:r>
          </a:p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p.SendMail();</a:t>
            </a:r>
          </a:p>
          <a:p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p.SendSms();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1015" y="2057400"/>
            <a:ext cx="535173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(SomeCondition)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p = GetSomePerson();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p.SendMail();</a:t>
            </a:r>
          </a:p>
          <a:p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p.SendSms();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p = GetOtherPerson();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p.SendMail();</a:t>
            </a:r>
          </a:p>
          <a:p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p.SendSms();</a:t>
            </a:r>
          </a:p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3054" y="2209800"/>
            <a:ext cx="800010" cy="7620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6509" y="2196548"/>
            <a:ext cx="800009" cy="6858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67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Do not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complex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conditions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can always simplify them by introducing boolean variables or boolean methods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Incorrect example: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Complex boolean expressions can be harmful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How you will find the problem if you get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IndexOutOfRangeException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Simple Conditions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7638" y="3477161"/>
            <a:ext cx="10740774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(x &gt; 0 &amp;&amp; y &gt; 0 &amp;&amp; x &lt; Width-1 &amp;&amp; y &lt; Height-1 &amp;&amp;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matrix[x, y] == 0 &amp;&amp; matrix[x-1, y] == 0 &amp;&amp;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matrix[x+1, y] == 0 &amp;&amp; matrix[x, y-1] == 0 &amp;&amp;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matrix[x, y+1] == 0 &amp;&amp; !visited[x, y]) …</a:t>
            </a:r>
          </a:p>
        </p:txBody>
      </p:sp>
      <p:pic>
        <p:nvPicPr>
          <p:cNvPr id="6" name="Picture 5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1612" y="3535221"/>
            <a:ext cx="597460" cy="5974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66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000" dirty="0" smtClean="0"/>
              <a:t>The last example can be easily refactored into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self-documenting</a:t>
            </a:r>
            <a:r>
              <a:rPr lang="en-US" sz="3000" dirty="0" smtClean="0"/>
              <a:t> code:</a:t>
            </a:r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>
              <a:lnSpc>
                <a:spcPct val="100000"/>
              </a:lnSpc>
            </a:pPr>
            <a:endParaRPr lang="en-US" sz="3000" dirty="0" smtClean="0"/>
          </a:p>
          <a:p>
            <a:pPr>
              <a:lnSpc>
                <a:spcPct val="100000"/>
              </a:lnSpc>
            </a:pPr>
            <a:endParaRPr lang="en-US" sz="3000" dirty="0"/>
          </a:p>
          <a:p>
            <a:pPr lvl="0">
              <a:lnSpc>
                <a:spcPct val="100000"/>
              </a:lnSpc>
            </a:pPr>
            <a:r>
              <a:rPr lang="en-US" sz="2800" dirty="0">
                <a:latin typeface="Corbel"/>
              </a:rPr>
              <a:t>Now the code is</a:t>
            </a:r>
            <a:r>
              <a:rPr lang="en-US" sz="2800" dirty="0" smtClean="0">
                <a:latin typeface="Corbel"/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rbel"/>
              </a:rPr>
              <a:t>Easy to read </a:t>
            </a:r>
            <a:r>
              <a:rPr lang="en-US" sz="2800" dirty="0">
                <a:latin typeface="Corbel"/>
              </a:rPr>
              <a:t>– the logic of the condition is </a:t>
            </a:r>
            <a:r>
              <a:rPr lang="en-US" sz="2800" dirty="0" smtClean="0">
                <a:latin typeface="Corbel"/>
              </a:rPr>
              <a:t>clear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rbel"/>
              </a:rPr>
              <a:t>Easy to debug </a:t>
            </a:r>
            <a:r>
              <a:rPr lang="en-US" sz="2800" dirty="0">
                <a:latin typeface="Corbel"/>
              </a:rPr>
              <a:t>– breakpoint can be put at the 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if</a:t>
            </a:r>
            <a:endParaRPr lang="en-US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Simplifying Boolean Conditions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60122" y="1870745"/>
            <a:ext cx="11173090" cy="27238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inRange = x &gt; 0 &amp;&amp; y &gt; 0 &amp;&amp; x &lt; Width-1 &amp;&amp; y &lt; Height-1;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inRange)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bool emptyCellAndNeighbours =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matrix[x, y] == 0 &amp;&amp; matrix[x-1, y] == 0 &amp;&amp;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matrix[x+1, y] == 0 &amp;&amp; matrix[x, y-1] == 0 &amp;&amp;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matrix[x, y+1] == 0;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(emptyCellAndNeighbours &amp;&amp; !visited[x, y]) …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19048" y="1870745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21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0413" y="914400"/>
            <a:ext cx="11804822" cy="5570355"/>
          </a:xfrm>
        </p:spPr>
        <p:txBody>
          <a:bodyPr/>
          <a:lstStyle/>
          <a:p>
            <a:r>
              <a:rPr lang="en-US" dirty="0" smtClean="0"/>
              <a:t>Use object-oriented approach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Simplifying Boolean Conditions (2)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1015" y="1676400"/>
            <a:ext cx="10766795" cy="4906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bIns="180000">
            <a:spAutoFit/>
          </a:bodyPr>
          <a:lstStyle/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Maze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Cell CurrentCell { get; set; }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IList&lt;Cell&gt; VisitedCells { get; }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IList&lt;Cell&gt; NeighbourCells { get; }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Size Size { get; }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bool IsCurrentCellInRange()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Size.Contains(CurrentCell);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bool IsCurrentCellVisited()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VisitedCells.Contains(CurrentCell);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48431" y="6107875"/>
            <a:ext cx="28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(continues on the next slide)</a:t>
            </a:r>
            <a:endParaRPr lang="en-US" sz="1800" i="1" dirty="0"/>
          </a:p>
        </p:txBody>
      </p:sp>
      <p:pic>
        <p:nvPicPr>
          <p:cNvPr id="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78276" y="1794578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15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Now the code: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Models the real scenario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Stays close to the problem domain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Simplifying Boolean Conditions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080626"/>
            <a:ext cx="10462075" cy="38472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bool AreNeighbourCellsEmpty()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…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spcBef>
                <a:spcPts val="1200"/>
              </a:spcBef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bool ShouldVisitCurrentCell()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IsCurrentCellInRange() &amp;&amp;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CurrentCell.IsEmpty() &amp;&amp;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AreNeighbourCellsEmpty() &amp;&amp;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!IsCurrentCellVisited()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1612" y="1124525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97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Sometimes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decision table </a:t>
            </a:r>
            <a:r>
              <a:rPr lang="en-US" dirty="0" smtClean="0"/>
              <a:t>can be used for simplicity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Decision Tables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11015" y="1981200"/>
            <a:ext cx="10766795" cy="44196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table = new Hashtable();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table.Add("A", new AWorker());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table.Add("B", new BWorker());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table.Add("C", new CWorker());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key = GetWorkerKey();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worker = table[key];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(worker != null)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worker.Work();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36112" y="2133600"/>
            <a:ext cx="914400" cy="9144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17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990600"/>
            <a:ext cx="11579384" cy="57150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4000" dirty="0"/>
              <a:t>Organizing Straight-line </a:t>
            </a:r>
            <a:r>
              <a:rPr lang="en-US" sz="4000" dirty="0" smtClean="0"/>
              <a:t>Code</a:t>
            </a:r>
          </a:p>
          <a:p>
            <a:pPr>
              <a:lnSpc>
                <a:spcPct val="110000"/>
              </a:lnSpc>
            </a:pPr>
            <a:r>
              <a:rPr lang="en-US" sz="4000" dirty="0"/>
              <a:t>Using </a:t>
            </a:r>
            <a:r>
              <a:rPr lang="en-US" sz="4000" dirty="0" smtClean="0"/>
              <a:t>Conditional Statements</a:t>
            </a:r>
          </a:p>
          <a:p>
            <a:pPr>
              <a:lnSpc>
                <a:spcPct val="110000"/>
              </a:lnSpc>
            </a:pPr>
            <a:r>
              <a:rPr lang="en-US" sz="4000" dirty="0"/>
              <a:t>Using </a:t>
            </a:r>
            <a:r>
              <a:rPr lang="en-US" sz="4000" dirty="0" smtClean="0"/>
              <a:t>Loops</a:t>
            </a:r>
          </a:p>
          <a:p>
            <a:pPr>
              <a:lnSpc>
                <a:spcPct val="110000"/>
              </a:lnSpc>
            </a:pPr>
            <a:r>
              <a:rPr lang="en-US" sz="4000" dirty="0"/>
              <a:t>Other Control Flow </a:t>
            </a:r>
            <a:r>
              <a:rPr lang="en-US" sz="4000" dirty="0" smtClean="0"/>
              <a:t>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54274" name="Picture 2" descr="http://www.knowledgemag.co.uk/i/knowledge_head_s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79926" y="1524000"/>
            <a:ext cx="4405752" cy="4114800"/>
          </a:xfrm>
          <a:prstGeom prst="rect">
            <a:avLst/>
          </a:prstGeom>
          <a:noFill/>
        </p:spPr>
      </p:pic>
      <p:pic>
        <p:nvPicPr>
          <p:cNvPr id="7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6812" y="4191000"/>
            <a:ext cx="2270122" cy="227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2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Starting with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positive expression </a:t>
            </a:r>
            <a:r>
              <a:rPr lang="en-US" dirty="0" smtClean="0"/>
              <a:t>improves readability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Use De Morgan’s laws for negative checks</a:t>
            </a:r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Positive Boolean Expressions</a:t>
            </a:r>
            <a:endParaRPr lang="en-US" sz="36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905000"/>
            <a:ext cx="5180251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(IsValid)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DoSometing();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DoSometingElse();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195986" y="1905000"/>
            <a:ext cx="5383398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(!IsValid)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DoSometingElse();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DoSomething();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250353" y="6153090"/>
            <a:ext cx="5484971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if (!(IsValid &amp;&amp; IsVisible))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250353" y="5219580"/>
            <a:ext cx="5484971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noProof="1" smtClean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if (!IsValid || !IsVisible)</a:t>
            </a:r>
          </a:p>
        </p:txBody>
      </p:sp>
      <p:sp>
        <p:nvSpPr>
          <p:cNvPr id="12" name="Equal 11"/>
          <p:cNvSpPr/>
          <p:nvPr/>
        </p:nvSpPr>
        <p:spPr>
          <a:xfrm>
            <a:off x="5180251" y="5543490"/>
            <a:ext cx="1523603" cy="685800"/>
          </a:xfrm>
          <a:prstGeom prst="mathEqual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23466" y="2046436"/>
            <a:ext cx="772964" cy="772964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5955" y="2046436"/>
            <a:ext cx="772964" cy="772964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61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Avoid complex boolean conditions without parenthesis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Using parenthesis helps readability as well as ensure correctness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Too many parenthesis have to be avoided as well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Consider separate Boolean methods or variables in those cases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Parentheses for Simplification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8" y="1962090"/>
            <a:ext cx="10387224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(a &lt; b &amp;&amp; b &lt; c || c == d)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12588" y="3274268"/>
            <a:ext cx="10387224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(( a &lt; b &amp;&amp; b &lt; c ) || c == d)</a:t>
            </a:r>
          </a:p>
        </p:txBody>
      </p:sp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7289" y="1825888"/>
            <a:ext cx="640122" cy="640122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7290" y="3157176"/>
            <a:ext cx="640122" cy="640122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15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Most languages evaluate from left to right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Stop evaluation as soon as some of the boolean operands is satisfied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Useful when checking for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</a:p>
          <a:p>
            <a:pPr>
              <a:lnSpc>
                <a:spcPct val="100000"/>
              </a:lnSpc>
            </a:pPr>
            <a:endParaRPr lang="en-US" sz="2000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There are languages that do not follow this “short-circuit” rule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TODO: check if index is in range before value check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Boolean Expression Evaluation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12588" y="3092471"/>
            <a:ext cx="7313295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(FalseCondition </a:t>
            </a:r>
            <a:r>
              <a:rPr lang="en-US" sz="2000" b="1" strike="sngStrike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 OtherCondition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2588" y="3682961"/>
            <a:ext cx="7313295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(TrueCondition </a:t>
            </a:r>
            <a:r>
              <a:rPr lang="en-US" sz="2000" b="1" strike="sngStrike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 OtherCondition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27457" y="3637746"/>
            <a:ext cx="15236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= 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true</a:t>
            </a:r>
            <a:endParaRPr lang="en-US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27457" y="3048867"/>
            <a:ext cx="14220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= 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false</a:t>
            </a:r>
            <a:endParaRPr lang="en-US"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12588" y="5010090"/>
            <a:ext cx="7313295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(list != null &amp;&amp; list.Count &gt; 0) …</a:t>
            </a:r>
          </a:p>
        </p:txBody>
      </p:sp>
    </p:spTree>
    <p:extLst>
      <p:ext uri="{BB962C8B-B14F-4D97-AF65-F5344CB8AC3E}">
        <p14:creationId xmlns:p14="http://schemas.microsoft.com/office/powerpoint/2010/main" val="93633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Write numeric boolean expressions as they are presented on a number line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Contained in an interval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rgbClr val="FF0000"/>
                </a:solidFill>
              </a:rPr>
              <a:t>Outside of an interval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Numeric Expressions as Operands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320456" y="3104346"/>
            <a:ext cx="4266089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(x &gt; a &amp;&amp; b &gt; x)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320455" y="3694836"/>
            <a:ext cx="426609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(a &lt; x &amp;&amp; x &lt; b)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297560" y="3637746"/>
            <a:ext cx="436766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Arc 13"/>
          <p:cNvSpPr/>
          <p:nvPr/>
        </p:nvSpPr>
        <p:spPr>
          <a:xfrm>
            <a:off x="7110148" y="3180546"/>
            <a:ext cx="2336191" cy="838200"/>
          </a:xfrm>
          <a:prstGeom prst="arc">
            <a:avLst>
              <a:gd name="adj1" fmla="val 10706394"/>
              <a:gd name="adj2" fmla="val 136472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6" name="TextBox 15"/>
          <p:cNvSpPr txBox="1"/>
          <p:nvPr/>
        </p:nvSpPr>
        <p:spPr>
          <a:xfrm>
            <a:off x="6907001" y="3617892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9243192" y="3637746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cxnSp>
        <p:nvCxnSpPr>
          <p:cNvPr id="21" name="Straight Connector 20"/>
          <p:cNvCxnSpPr/>
          <p:nvPr/>
        </p:nvCxnSpPr>
        <p:spPr>
          <a:xfrm rot="5400000">
            <a:off x="8011583" y="3599646"/>
            <a:ext cx="2286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922736" y="3617892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</a:t>
            </a:r>
            <a:endParaRPr lang="en-US" b="1" dirty="0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320456" y="5131915"/>
            <a:ext cx="4266089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(a &gt; x || x &gt; b)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1320456" y="5722405"/>
            <a:ext cx="4266089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(x &lt; a || b &lt; x)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297560" y="5638800"/>
            <a:ext cx="436766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8" name="Arc 27"/>
          <p:cNvSpPr/>
          <p:nvPr/>
        </p:nvSpPr>
        <p:spPr>
          <a:xfrm>
            <a:off x="9446339" y="5181600"/>
            <a:ext cx="2031471" cy="838200"/>
          </a:xfrm>
          <a:prstGeom prst="arc">
            <a:avLst>
              <a:gd name="adj1" fmla="val 10646144"/>
              <a:gd name="adj2" fmla="val 16474144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9" name="TextBox 28"/>
          <p:cNvSpPr txBox="1"/>
          <p:nvPr/>
        </p:nvSpPr>
        <p:spPr>
          <a:xfrm>
            <a:off x="6907001" y="5638800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9243192" y="5638800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33" name="Arc 32"/>
          <p:cNvSpPr/>
          <p:nvPr/>
        </p:nvSpPr>
        <p:spPr>
          <a:xfrm>
            <a:off x="5078677" y="5181600"/>
            <a:ext cx="2031471" cy="838200"/>
          </a:xfrm>
          <a:prstGeom prst="arc">
            <a:avLst>
              <a:gd name="adj1" fmla="val 16146515"/>
              <a:gd name="adj2" fmla="val 92752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6284833" y="5600700"/>
            <a:ext cx="2286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195986" y="5638800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</a:t>
            </a:r>
            <a:endParaRPr lang="en-US" b="1" dirty="0"/>
          </a:p>
        </p:txBody>
      </p:sp>
      <p:cxnSp>
        <p:nvCxnSpPr>
          <p:cNvPr id="36" name="Straight Connector 35"/>
          <p:cNvCxnSpPr/>
          <p:nvPr/>
        </p:nvCxnSpPr>
        <p:spPr>
          <a:xfrm rot="5400000">
            <a:off x="10043054" y="5600700"/>
            <a:ext cx="2286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954207" y="5638800"/>
            <a:ext cx="5078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</a:t>
            </a:r>
            <a:endParaRPr lang="en-US" b="1" dirty="0"/>
          </a:p>
        </p:txBody>
      </p:sp>
      <p:pic>
        <p:nvPicPr>
          <p:cNvPr id="31" name="Picture 30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412" y="2971800"/>
            <a:ext cx="571210" cy="57121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995" y="3593275"/>
            <a:ext cx="571210" cy="57121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412" y="4979515"/>
            <a:ext cx="571210" cy="57121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413" y="5600990"/>
            <a:ext cx="571210" cy="57121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1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Deep nesting </a:t>
            </a:r>
            <a:r>
              <a:rPr lang="en-US" dirty="0" smtClean="0"/>
              <a:t>of conditional statements and loops makes the code unclear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More than 2-3 levels is too deep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Deeply nested code is complex and hard to read and understand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Usually you can extract portions of the code in separate methods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This simplifies the logic of the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Using good method name makes the code self-documenting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 Deep Nesting of Blocks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9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066800"/>
            <a:ext cx="10462075" cy="54142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(maxElem != Int32.MaxValue)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(arr[i] &lt; arr[i + 1])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(arr[i + 1] &lt; arr[i + 2])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(arr[i + 2] &lt; arr[i + 3])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+ 3];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+ 2];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else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(arr[i + 1] &lt; arr[i + 3])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+ 3];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+ 1];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ct val="80000"/>
              </a:lnSpc>
            </a:pPr>
            <a:r>
              <a:rPr lang="en-US" sz="16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}</a:t>
            </a:r>
          </a:p>
          <a:p>
            <a:pPr>
              <a:lnSpc>
                <a:spcPct val="80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Nesting – 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96031" y="6023839"/>
            <a:ext cx="28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(continues on the next slide)</a:t>
            </a:r>
            <a:endParaRPr lang="en-US" sz="1800" i="1" dirty="0"/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12" y="1109443"/>
            <a:ext cx="1030409" cy="103040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27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Nesting – Example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052039"/>
            <a:ext cx="10462075" cy="55773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(arr[i] &lt; arr[i + 2])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(arr[i + 2] &lt; arr[i + 3])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+ 3];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+ 2];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else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(arr[i] &lt; arr[i + 3])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 + 3];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maxElem = arr[i];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}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75000"/>
              </a:lnSpc>
            </a:pPr>
            <a:r>
              <a:rPr lang="en-US" sz="16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12" y="1185642"/>
            <a:ext cx="1030409" cy="103040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43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 smtClean="0"/>
              <a:t>Avoiding Deep Nesting – Example</a:t>
            </a:r>
            <a:endParaRPr lang="en-US" sz="37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990600"/>
            <a:ext cx="10462075" cy="5542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int Max(int i, int j)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 &lt; j)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j;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return i;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ts val="1700"/>
              </a:lnSpc>
            </a:pPr>
            <a:endParaRPr lang="en-US" sz="16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int Max(int i, int j, int k)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 &lt; j)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maxElem = Max(j, k);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maxElem;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maxElem = Max(i, k);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maxElem;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1700"/>
              </a:lnSpc>
            </a:pPr>
            <a:r>
              <a:rPr lang="en-US" sz="1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96031" y="6134100"/>
            <a:ext cx="28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(continues on the next slide)</a:t>
            </a:r>
            <a:endParaRPr lang="en-US" sz="1800" i="1" dirty="0"/>
          </a:p>
        </p:txBody>
      </p:sp>
      <p:pic>
        <p:nvPicPr>
          <p:cNvPr id="8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31312" y="1066800"/>
            <a:ext cx="990600" cy="9906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92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smtClean="0"/>
              <a:t>Avoiding Deep Nesting – Example (2)</a:t>
            </a:r>
            <a:endParaRPr lang="en-US" sz="3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143000"/>
            <a:ext cx="10462075" cy="53069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private static int FindMax(int[] arr, int i)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(arr[i] &lt; arr[i + 1])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maxElem = Max(arr[i + 1], arr[i + 2], arr[i + 3]);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maxElem;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maxElem = Max(arr[i], arr[i + 2], arr[i + 3]);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return maxElem;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ts val="2400"/>
              </a:lnSpc>
            </a:pPr>
            <a:endParaRPr lang="en-US" sz="18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(maxElem != Int32.MaxValue) {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maxElem = FindMax(arr, i);</a:t>
            </a:r>
          </a:p>
          <a:p>
            <a:pPr>
              <a:lnSpc>
                <a:spcPts val="2400"/>
              </a:lnSpc>
            </a:pPr>
            <a:r>
              <a:rPr lang="en-US" sz="1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09212" y="1317072"/>
            <a:ext cx="990600" cy="9906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6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sz="3000" dirty="0" smtClean="0"/>
              <a:t>Choose the most effective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ordering</a:t>
            </a:r>
            <a:r>
              <a:rPr lang="en-US" sz="3000" dirty="0" smtClean="0"/>
              <a:t> of cases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800" dirty="0" smtClean="0"/>
              <a:t>Put the normal (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usual</a:t>
            </a:r>
            <a:r>
              <a:rPr lang="en-US" sz="2800" dirty="0" smtClean="0"/>
              <a:t>)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case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first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800" dirty="0" smtClean="0"/>
              <a:t>Order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cases </a:t>
            </a:r>
            <a:r>
              <a:rPr lang="en-US" sz="2800" dirty="0" smtClean="0"/>
              <a:t>by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frequency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800" dirty="0" smtClean="0"/>
              <a:t>Put the most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unusual</a:t>
            </a:r>
            <a:r>
              <a:rPr lang="en-US" sz="2800" dirty="0" smtClean="0"/>
              <a:t> (exceptional) case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last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800" dirty="0" smtClean="0"/>
              <a:t>Order cases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alphabetically</a:t>
            </a:r>
            <a:r>
              <a:rPr lang="en-US" sz="2800" dirty="0" smtClean="0"/>
              <a:t> or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numerically</a:t>
            </a:r>
          </a:p>
          <a:p>
            <a:pPr eaLnBrk="1" hangingPunct="1">
              <a:lnSpc>
                <a:spcPct val="100000"/>
              </a:lnSpc>
            </a:pPr>
            <a:r>
              <a:rPr lang="en-US" sz="3000" dirty="0" smtClean="0"/>
              <a:t>Keep the actions of each case </a:t>
            </a:r>
            <a:r>
              <a:rPr lang="en-US" sz="3000" dirty="0" smtClean="0">
                <a:solidFill>
                  <a:schemeClr val="tx2">
                    <a:lumMod val="90000"/>
                  </a:schemeClr>
                </a:solidFill>
              </a:rPr>
              <a:t>simple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2800" dirty="0" smtClean="0"/>
              <a:t>Extract complex logic in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separate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</a:p>
          <a:p>
            <a:pPr eaLnBrk="1" hangingPunct="1">
              <a:lnSpc>
                <a:spcPct val="100000"/>
              </a:lnSpc>
            </a:pPr>
            <a:r>
              <a:rPr lang="en-US" sz="3000" dirty="0" smtClean="0"/>
              <a:t>Use the default clause in a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case</a:t>
            </a:r>
            <a:r>
              <a:rPr lang="en-US" sz="3000" i="1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000" dirty="0" smtClean="0"/>
              <a:t>statement or the last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sz="3000" i="1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000" dirty="0" smtClean="0"/>
              <a:t>in a chain of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if-else</a:t>
            </a:r>
            <a:r>
              <a:rPr lang="en-US" sz="3000" dirty="0" smtClean="0"/>
              <a:t> to trap errors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Case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223396"/>
            <a:ext cx="8938472" cy="820600"/>
          </a:xfrm>
        </p:spPr>
        <p:txBody>
          <a:bodyPr/>
          <a:lstStyle/>
          <a:p>
            <a:pPr algn="r">
              <a:lnSpc>
                <a:spcPts val="5000"/>
              </a:lnSpc>
            </a:pPr>
            <a:r>
              <a:rPr lang="en-US" dirty="0" smtClean="0"/>
              <a:t>Organizing Straight-Line Code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137796"/>
            <a:ext cx="8938472" cy="1339204"/>
          </a:xfrm>
        </p:spPr>
        <p:txBody>
          <a:bodyPr/>
          <a:lstStyle/>
          <a:p>
            <a:r>
              <a:rPr lang="en-US" dirty="0" smtClean="0"/>
              <a:t>Order and Separate Your Dependencies Correctly</a:t>
            </a:r>
            <a:endParaRPr lang="en-US" dirty="0"/>
          </a:p>
        </p:txBody>
      </p:sp>
      <p:pic>
        <p:nvPicPr>
          <p:cNvPr id="2051" name="Picture 3" descr="Source: http://www.flickr.com/photos/blackcustard/81680010/ 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59"/>
          <a:stretch/>
        </p:blipFill>
        <p:spPr bwMode="auto">
          <a:xfrm>
            <a:off x="3402245" y="1295400"/>
            <a:ext cx="4984074" cy="2699656"/>
          </a:xfrm>
          <a:prstGeom prst="rect">
            <a:avLst/>
          </a:prstGeom>
          <a:noFill/>
          <a:ln w="9525">
            <a:solidFill>
              <a:schemeClr val="accent4">
                <a:lumMod val="50000"/>
                <a:alpha val="50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9257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Incorrect Case Statement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066800"/>
            <a:ext cx="10462075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ProcessNextChar(char ch)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switch (parseState)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case InTag: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if (ch == "&gt;")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Console.WriteLine("Found tag: {0}", tag);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text = "";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parseState = ParseState.OutOfTag;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else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tag = tag + ch;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break;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case OutOfTag:</a:t>
            </a:r>
          </a:p>
          <a:p>
            <a:pPr>
              <a:lnSpc>
                <a:spcPts val="2100"/>
              </a:lnSpc>
            </a:pPr>
            <a:r>
              <a:rPr lang="en-US" sz="1900" b="1" noProof="1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…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ts val="21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33012" y="1142999"/>
            <a:ext cx="1030409" cy="103040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4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Case Statement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588" y="1307098"/>
            <a:ext cx="10462075" cy="50937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ProcessNextChar(char ch)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switch (parseState)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InTag: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ProcessCharacterInTag(ch);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OutOfTag: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ProcessCharacterOutOfTag(ch);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default: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throw new InvalidOperationException(</a:t>
            </a:r>
          </a:p>
          <a:p>
            <a:pPr>
              <a:lnSpc>
                <a:spcPts val="2600"/>
              </a:lnSpc>
            </a:pP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"Invalid parse state: " + parseState);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81059" y="1324575"/>
            <a:ext cx="990600" cy="99060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15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Avoid using </a:t>
            </a:r>
            <a:r>
              <a:rPr lang="en-US" sz="3200" noProof="1" smtClean="0"/>
              <a:t>fallthroughs</a:t>
            </a:r>
            <a:endParaRPr lang="en-US" sz="3200" dirty="0" smtClean="0"/>
          </a:p>
          <a:p>
            <a:r>
              <a:rPr lang="en-US" sz="3200" dirty="0" smtClean="0"/>
              <a:t>When you do use them, document them well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– Best Practices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2588" y="2477195"/>
            <a:ext cx="10462075" cy="41857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(c)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1: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2: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DoSomething();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// FALLTHROUGH 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17: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DoSomethingElse();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5: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43: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DoOtherThings();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 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9021" y="2629595"/>
            <a:ext cx="914400" cy="9144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17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Overlapping control structures is evil: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>
              <a:spcBef>
                <a:spcPts val="4200"/>
              </a:spcBef>
            </a:pPr>
            <a:r>
              <a:rPr lang="en-US" sz="3200" dirty="0"/>
              <a:t>This code will not compile in C# but may </a:t>
            </a:r>
            <a:r>
              <a:rPr lang="en-US" sz="3200" dirty="0" smtClean="0"/>
              <a:t>compile in </a:t>
            </a:r>
            <a:r>
              <a:rPr lang="en-US" sz="3200" dirty="0"/>
              <a:t>other languages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– Best Practices(2)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17309" y="1821626"/>
            <a:ext cx="9944050" cy="38933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(inputVar)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'A': if (test)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{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// statement 1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// statement 2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case 'B':   // statement 3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// statement 4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...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...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break;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6812" y="1896295"/>
            <a:ext cx="914400" cy="9144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62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simple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 smtClean="0"/>
              <a:t>-s, pay attention to the order of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dirty="0" smtClean="0"/>
              <a:t> clauses</a:t>
            </a:r>
          </a:p>
          <a:p>
            <a:pPr lvl="1"/>
            <a:r>
              <a:rPr lang="en-US" dirty="0" smtClean="0"/>
              <a:t>Make sure the nominal case is clear</a:t>
            </a:r>
          </a:p>
          <a:p>
            <a:r>
              <a:rPr lang="en-US" dirty="0" smtClean="0"/>
              <a:t>For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if-then-else</a:t>
            </a:r>
            <a:r>
              <a:rPr lang="en-US" dirty="0" smtClean="0"/>
              <a:t> chains and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case</a:t>
            </a:r>
            <a:r>
              <a:rPr lang="en-US" dirty="0" smtClean="0"/>
              <a:t> statements, choose the most readable order</a:t>
            </a:r>
          </a:p>
          <a:p>
            <a:r>
              <a:rPr lang="en-US" dirty="0" smtClean="0"/>
              <a:t>Optimize boolean statements to improve readability</a:t>
            </a:r>
          </a:p>
          <a:p>
            <a:r>
              <a:rPr lang="en-US" dirty="0" smtClean="0"/>
              <a:t>Use the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default </a:t>
            </a:r>
            <a:r>
              <a:rPr lang="en-US" dirty="0" smtClean="0"/>
              <a:t>clause in a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case </a:t>
            </a:r>
            <a:r>
              <a:rPr lang="en-US" dirty="0" smtClean="0"/>
              <a:t>statement or the last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else </a:t>
            </a:r>
            <a:r>
              <a:rPr lang="en-US" dirty="0" smtClean="0"/>
              <a:t>in a chain of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if</a:t>
            </a:r>
            <a:r>
              <a:rPr lang="en-US" dirty="0" smtClean="0"/>
              <a:t>-s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to trap errors</a:t>
            </a:r>
            <a:endParaRPr lang="en-US" i="1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Control Statements – Summary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417214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736411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dirty="0" smtClean="0"/>
              <a:t>Using Loops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55527"/>
            <a:ext cx="8938472" cy="692873"/>
          </a:xfrm>
        </p:spPr>
        <p:txBody>
          <a:bodyPr/>
          <a:lstStyle/>
          <a:p>
            <a:r>
              <a:rPr lang="en-US" dirty="0" smtClean="0"/>
              <a:t>Choosing Appropriate Loop Type</a:t>
            </a:r>
          </a:p>
        </p:txBody>
      </p:sp>
      <p:pic>
        <p:nvPicPr>
          <p:cNvPr id="1026" name="Picture 2" descr="http://www.siliconrepublic.com/fs/img/jif%20dog%20tail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1219200"/>
            <a:ext cx="4343400" cy="325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01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Choosing the correct type of loop:</a:t>
            </a:r>
          </a:p>
          <a:p>
            <a:pPr lvl="1"/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 to repeat some block of code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certain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times</a:t>
            </a:r>
          </a:p>
          <a:p>
            <a:pPr lvl="1"/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 to process each element of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</a:t>
            </a:r>
            <a:r>
              <a:rPr lang="en-US" dirty="0" smtClean="0"/>
              <a:t> or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collection</a:t>
            </a:r>
          </a:p>
          <a:p>
            <a:pPr lvl="1"/>
            <a:r>
              <a:rPr lang="en-US" dirty="0" smtClean="0"/>
              <a:t>Use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-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loop when you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don't know how many times </a:t>
            </a:r>
            <a:r>
              <a:rPr lang="en-US" dirty="0" smtClean="0"/>
              <a:t>a block should be repeated</a:t>
            </a:r>
          </a:p>
          <a:p>
            <a:r>
              <a:rPr lang="en-US" dirty="0" smtClean="0"/>
              <a:t>Avoid deep nesting of loops</a:t>
            </a:r>
          </a:p>
          <a:p>
            <a:pPr lvl="1"/>
            <a:r>
              <a:rPr lang="en-US" dirty="0" smtClean="0"/>
              <a:t>You can extract the loop body in a new method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77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 smtClean="0"/>
              <a:t>Keep loops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simple</a:t>
            </a:r>
          </a:p>
          <a:p>
            <a:pPr lvl="1" eaLnBrk="1" hangingPunct="1">
              <a:defRPr/>
            </a:pPr>
            <a:r>
              <a:rPr lang="en-US" sz="2800" dirty="0" smtClean="0"/>
              <a:t>This helps readers of your code</a:t>
            </a:r>
          </a:p>
          <a:p>
            <a:pPr eaLnBrk="1" hangingPunct="1">
              <a:defRPr/>
            </a:pPr>
            <a:r>
              <a:rPr lang="en-US" sz="3200" dirty="0" smtClean="0"/>
              <a:t>Treat the inside of the loop as it were a routine</a:t>
            </a:r>
          </a:p>
          <a:p>
            <a:pPr lvl="1" eaLnBrk="1" hangingPunct="1">
              <a:defRPr/>
            </a:pPr>
            <a:r>
              <a:rPr lang="en-US" sz="2800" dirty="0" smtClean="0"/>
              <a:t>Don’t make the reader look inside the loop to understand the loop control</a:t>
            </a:r>
          </a:p>
          <a:p>
            <a:pPr eaLnBrk="1" hangingPunct="1">
              <a:defRPr/>
            </a:pPr>
            <a:r>
              <a:rPr lang="en-US" sz="3200" dirty="0" smtClean="0"/>
              <a:t>Think of a loop as a black box:</a:t>
            </a:r>
          </a:p>
          <a:p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Loops: Best Practices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3937" y="4495800"/>
            <a:ext cx="10462075" cy="17594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(!inputFile.EndOfFile() &amp;&amp; !hasErrors)</a:t>
            </a: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ts val="2600"/>
              </a:lnSpc>
            </a:pPr>
            <a:endParaRPr lang="en-US" sz="1900" b="1" noProof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600"/>
              </a:lnSpc>
            </a:pPr>
            <a:endParaRPr lang="en-US" sz="1900" b="1" noProof="1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600"/>
              </a:lnSpc>
            </a:pPr>
            <a:r>
              <a:rPr lang="en-US" sz="19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952" y="5229100"/>
            <a:ext cx="9040045" cy="685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lnSpc>
                <a:spcPts val="2600"/>
              </a:lnSpc>
            </a:pPr>
            <a:r>
              <a:rPr lang="en-US" sz="19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(black box code)</a:t>
            </a:r>
          </a:p>
        </p:txBody>
      </p:sp>
    </p:spTree>
    <p:extLst>
      <p:ext uri="{BB962C8B-B14F-4D97-AF65-F5344CB8AC3E}">
        <p14:creationId xmlns:p14="http://schemas.microsoft.com/office/powerpoint/2010/main" val="326347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000" dirty="0" smtClean="0"/>
              <a:t>Keep loop’s housekeeping at the start or at the end of the loop block</a:t>
            </a:r>
          </a:p>
          <a:p>
            <a:pPr eaLnBrk="1" hangingPunct="1">
              <a:defRPr/>
            </a:pPr>
            <a:endParaRPr lang="en-US" sz="3000" dirty="0" smtClean="0"/>
          </a:p>
          <a:p>
            <a:pPr eaLnBrk="1" hangingPunct="1">
              <a:defRPr/>
            </a:pPr>
            <a:endParaRPr lang="en-US" sz="3000" dirty="0" smtClean="0"/>
          </a:p>
          <a:p>
            <a:pPr eaLnBrk="1" hangingPunct="1">
              <a:buNone/>
              <a:defRPr/>
            </a:pPr>
            <a:endParaRPr lang="en-US" sz="3000" dirty="0" smtClean="0"/>
          </a:p>
          <a:p>
            <a:pPr eaLnBrk="1" hangingPunct="1">
              <a:spcBef>
                <a:spcPts val="2400"/>
              </a:spcBef>
              <a:defRPr/>
            </a:pPr>
            <a:r>
              <a:rPr lang="en-US" sz="3000" dirty="0" smtClean="0"/>
              <a:t>Use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meaningful</a:t>
            </a:r>
            <a:r>
              <a:rPr lang="en-US" sz="3000" dirty="0" smtClean="0"/>
              <a:t> variable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names</a:t>
            </a:r>
            <a:r>
              <a:rPr lang="en-US" sz="3000" dirty="0" smtClean="0"/>
              <a:t> to make loops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readable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Loops: Best Practices (2)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83398" y="1921396"/>
            <a:ext cx="6399133" cy="18466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(index &lt; 10)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en-US" sz="19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...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index += 2;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07868" y="1921396"/>
            <a:ext cx="4570809" cy="18466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(index &lt; 10)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index += 2;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07868" y="4636104"/>
            <a:ext cx="4570809" cy="1554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for(i=2000, i&lt;2011, i++)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for(j=1, j&lt;=12, j++)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383398" y="4636104"/>
            <a:ext cx="6399133" cy="15542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(year=2000, year&lt;2011, year++)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for(month=1, month&lt;=12, month++)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...</a:t>
            </a:r>
          </a:p>
          <a:p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8938" y="1974734"/>
            <a:ext cx="617693" cy="617693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30201" y="1978928"/>
            <a:ext cx="626811" cy="626811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9171" y="4712303"/>
            <a:ext cx="617693" cy="617693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30201" y="4682952"/>
            <a:ext cx="626811" cy="626811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20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Avoid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empty</a:t>
            </a:r>
            <a:r>
              <a:rPr lang="en-US" dirty="0" smtClean="0"/>
              <a:t> loops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  <a:p>
            <a:pPr marL="0" indent="0" eaLnBrk="1" hangingPunct="1">
              <a:buNone/>
              <a:defRPr/>
            </a:pPr>
            <a:endParaRPr lang="en-US" dirty="0" smtClean="0"/>
          </a:p>
          <a:p>
            <a:pPr eaLnBrk="1" hangingPunct="1">
              <a:spcBef>
                <a:spcPts val="3000"/>
              </a:spcBef>
              <a:defRPr/>
            </a:pPr>
            <a:r>
              <a:rPr lang="en-US" dirty="0" smtClean="0"/>
              <a:t>Be aware of your language (loop) semantics</a:t>
            </a:r>
          </a:p>
          <a:p>
            <a:pPr lvl="1" eaLnBrk="1" hangingPunct="1">
              <a:defRPr/>
            </a:pPr>
            <a:r>
              <a:rPr lang="en-US" dirty="0" smtClean="0"/>
              <a:t>C# – access to modified closure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Loops: Best Practices (3)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11445" y="3245584"/>
            <a:ext cx="10360501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 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inputChar = Console.Read();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(inputChar != '\n');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11445" y="1905001"/>
            <a:ext cx="10360501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((inputChar = Console.Read()) != '\n') 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35095" y="1963349"/>
            <a:ext cx="761249" cy="7612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35095" y="3291282"/>
            <a:ext cx="761249" cy="76124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19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When statements’ order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matters</a:t>
            </a:r>
          </a:p>
          <a:p>
            <a:pPr lvl="1">
              <a:lnSpc>
                <a:spcPct val="100000"/>
              </a:lnSpc>
              <a:buNone/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Make dependencies obvious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Name methods according to dependencies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 method parameters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Document the control flow if needed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Straight-Line Code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162" y="4775537"/>
            <a:ext cx="10462075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 = GetData();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groupedData = GroupData(data);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PrintGroupedData(groupedData);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4162" y="1803737"/>
            <a:ext cx="10462075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GetData();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GroupData();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Print();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6054" y="4775537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pprove, block, cancel, delete, reject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14012" y="1874451"/>
            <a:ext cx="792549" cy="792549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25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explicitly change the index value to force the loop to stop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dirty="0" smtClean="0"/>
              <a:t>-loop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dirty="0" smtClean="0"/>
              <a:t> instead</a:t>
            </a:r>
          </a:p>
          <a:p>
            <a:r>
              <a:rPr lang="en-US" dirty="0" smtClean="0"/>
              <a:t>Put only the controlling statements in the loop header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Loops: Tips on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-Loop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1015" y="3422657"/>
            <a:ext cx="487553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0, sum = 0; 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 &lt; length; 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sum += arr[i], i++)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992839" y="3422657"/>
            <a:ext cx="5484971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0;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0; i &lt; length; i++)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 += arr[i];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9058" y="3498857"/>
            <a:ext cx="738250" cy="73825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48217" y="3482727"/>
            <a:ext cx="738250" cy="73825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2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Avoid code that depends on the loop index’s final value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Loops: Tips on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 smtClean="0"/>
              <a:t>-Loop(2)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88787" y="2104901"/>
            <a:ext cx="5484971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0; i &lt; length; i++)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(array[i].id == key)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break;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0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Lots of code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endParaRPr lang="en-US" sz="20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(i &gt;= length);</a:t>
            </a:r>
          </a:p>
          <a:p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0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265901" y="2104901"/>
            <a:ext cx="5484971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found = false;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 = 0; i &lt; length; i++)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(array[i].id == key)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found = true;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break;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Lots of code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found;</a:t>
            </a:r>
          </a:p>
        </p:txBody>
      </p:sp>
      <p:pic>
        <p:nvPicPr>
          <p:cNvPr id="11" name="Picture 10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7491" y="2209800"/>
            <a:ext cx="738250" cy="73825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22838" y="2209800"/>
            <a:ext cx="738250" cy="738250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41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Use </a:t>
            </a:r>
            <a:r>
              <a:rPr lang="en-US" sz="36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  <a:r>
              <a:rPr lang="en-US" sz="360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600" dirty="0" smtClean="0"/>
              <a:t>for tests at the </a:t>
            </a:r>
            <a:br>
              <a:rPr lang="en-US" sz="3600" dirty="0" smtClean="0"/>
            </a:br>
            <a:r>
              <a:rPr lang="en-US" sz="3600" dirty="0" smtClean="0"/>
              <a:t>top of a loop to avoid nested </a:t>
            </a:r>
            <a:r>
              <a:rPr lang="en-US" sz="3600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3600" dirty="0" smtClean="0">
                <a:solidFill>
                  <a:schemeClr val="tx2">
                    <a:lumMod val="90000"/>
                  </a:schemeClr>
                </a:solidFill>
              </a:rPr>
              <a:t>-s</a:t>
            </a:r>
          </a:p>
          <a:p>
            <a:r>
              <a:rPr lang="en-US" sz="3600" dirty="0" smtClean="0"/>
              <a:t>Avoid loops with lots of </a:t>
            </a:r>
            <a:r>
              <a:rPr lang="en-US" sz="3600" dirty="0" smtClean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sz="3600" dirty="0" smtClean="0">
                <a:solidFill>
                  <a:schemeClr val="tx2">
                    <a:lumMod val="90000"/>
                  </a:schemeClr>
                </a:solidFill>
              </a:rPr>
              <a:t>-s</a:t>
            </a:r>
            <a:r>
              <a:rPr lang="en-US" sz="3600" dirty="0" smtClean="0"/>
              <a:t> scattered trough it</a:t>
            </a:r>
          </a:p>
          <a:p>
            <a:r>
              <a:rPr lang="en-US" sz="3600" dirty="0" smtClean="0"/>
              <a:t>Use </a:t>
            </a:r>
            <a:r>
              <a:rPr lang="en-US" sz="36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sz="360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600" dirty="0" smtClean="0"/>
              <a:t>and </a:t>
            </a:r>
            <a:r>
              <a:rPr lang="en-US" sz="3600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continue</a:t>
            </a:r>
            <a:r>
              <a:rPr lang="en-US" sz="3600" dirty="0" smtClean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3600" dirty="0" smtClean="0"/>
              <a:t>only with caution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Loops: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continue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112" y="4114800"/>
            <a:ext cx="4418601" cy="22076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9839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to make the loops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short enough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 smtClean="0"/>
              <a:t>to view it all at once (one screen)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shorten</a:t>
            </a:r>
            <a:r>
              <a:rPr lang="en-US" dirty="0" smtClean="0"/>
              <a:t> the loop body</a:t>
            </a:r>
          </a:p>
          <a:p>
            <a:r>
              <a:rPr lang="en-US" dirty="0" smtClean="0"/>
              <a:t>Make long loops especially clear </a:t>
            </a:r>
          </a:p>
          <a:p>
            <a:r>
              <a:rPr lang="en-US" dirty="0" smtClean="0"/>
              <a:t>Avoid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deep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nesting</a:t>
            </a:r>
            <a:r>
              <a:rPr lang="en-US" dirty="0" smtClean="0"/>
              <a:t> in loops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Long Should a Loop Be?</a:t>
            </a:r>
            <a:endParaRPr lang="en-US" dirty="0"/>
          </a:p>
        </p:txBody>
      </p:sp>
      <p:pic>
        <p:nvPicPr>
          <p:cNvPr id="5" name="Picture 2" descr="http://www.adventurequilter.com/e-Learning/Articles/Images/Loops-1-direction-+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7739812" y="2164600"/>
            <a:ext cx="2549956" cy="47739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51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496217"/>
            <a:ext cx="8938472" cy="736411"/>
          </a:xfrm>
        </p:spPr>
        <p:txBody>
          <a:bodyPr/>
          <a:lstStyle/>
          <a:p>
            <a:pPr>
              <a:lnSpc>
                <a:spcPts val="5000"/>
              </a:lnSpc>
            </a:pPr>
            <a:r>
              <a:rPr lang="en-US" dirty="0" smtClean="0"/>
              <a:t>Other Control Flow Structures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213996"/>
            <a:ext cx="8938472" cy="1339204"/>
          </a:xfrm>
        </p:spPr>
        <p:txBody>
          <a:bodyPr/>
          <a:lstStyle/>
          <a:p>
            <a:r>
              <a:rPr lang="en-US" dirty="0" smtClean="0"/>
              <a:t>To Understand Recursion,</a:t>
            </a:r>
            <a:br>
              <a:rPr lang="en-US" dirty="0" smtClean="0"/>
            </a:br>
            <a:r>
              <a:rPr lang="en-US" dirty="0" smtClean="0"/>
              <a:t>One Must First Understand Recursion</a:t>
            </a:r>
            <a:endParaRPr lang="en-US" dirty="0"/>
          </a:p>
        </p:txBody>
      </p:sp>
      <p:pic>
        <p:nvPicPr>
          <p:cNvPr id="2058" name="Picture 10" descr="Source: http://www.flickr.com/photos/sbprzd/183419808/  &#10;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4856" y="1066800"/>
            <a:ext cx="4266089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2264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when it enhances readability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to avoid deep nesting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spcBef>
                <a:spcPts val="1800"/>
              </a:spcBef>
            </a:pPr>
            <a:r>
              <a:rPr lang="en-US" dirty="0" smtClean="0"/>
              <a:t>Avoid multiple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 smtClean="0"/>
              <a:t>-s in long methods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dirty="0" smtClean="0"/>
              <a:t> Statement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1461" y="2513901"/>
            <a:ext cx="5586545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ParseString(string str)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(string != null)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Lots of code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US" sz="20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0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endParaRPr lang="en-US" sz="2000" b="1" noProof="1" smtClean="0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322727" y="2513901"/>
            <a:ext cx="5484971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ParseString(string str)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(string == null)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Lots of code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pic>
        <p:nvPicPr>
          <p:cNvPr id="9" name="Picture 8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0013" y="2599918"/>
            <a:ext cx="719060" cy="71906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69717" y="2590800"/>
            <a:ext cx="729674" cy="729674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40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Useful when you want to walk a tree / graph-like structures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Be aware of infinite recursion or indirect recursion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Recursion example: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2364" y="3236655"/>
            <a:ext cx="10563648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PrintWindowsRecursive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(Window w)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w.Print()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foreach(childWindow in w.ChildWindows)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PrintWindowsRecursive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(childWindow);</a:t>
            </a:r>
          </a:p>
          <a:p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  <a:b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13787" y="3327632"/>
            <a:ext cx="729674" cy="729674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36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Ensure that recursion has end (bottom)</a:t>
            </a:r>
          </a:p>
          <a:p>
            <a:r>
              <a:rPr lang="en-US" dirty="0" smtClean="0"/>
              <a:t>Verify that recursion is not very high-cost</a:t>
            </a:r>
          </a:p>
          <a:p>
            <a:pPr lvl="1"/>
            <a:r>
              <a:rPr lang="en-US" dirty="0" smtClean="0"/>
              <a:t>Check the occupied system resources</a:t>
            </a:r>
          </a:p>
          <a:p>
            <a:pPr lvl="1"/>
            <a:r>
              <a:rPr lang="en-US" dirty="0" smtClean="0"/>
              <a:t>You can always use stack classes and iteration</a:t>
            </a:r>
          </a:p>
          <a:p>
            <a:r>
              <a:rPr lang="en-US" dirty="0" smtClean="0"/>
              <a:t>Don’t use recursion when there is better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linear</a:t>
            </a:r>
            <a:r>
              <a:rPr lang="en-US" dirty="0" smtClean="0"/>
              <a:t> (iteration based) solution, e.g.</a:t>
            </a:r>
          </a:p>
          <a:p>
            <a:pPr lvl="1"/>
            <a:r>
              <a:rPr lang="en-US" dirty="0" smtClean="0"/>
              <a:t>Factorials</a:t>
            </a:r>
          </a:p>
          <a:p>
            <a:pPr lvl="1"/>
            <a:r>
              <a:rPr lang="en-US" dirty="0" smtClean="0"/>
              <a:t>Fibonacci numbers</a:t>
            </a:r>
          </a:p>
          <a:p>
            <a:r>
              <a:rPr lang="en-US" dirty="0" smtClean="0"/>
              <a:t>Some languages optimize tail-call recursions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 Tips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50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Avoid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goto</a:t>
            </a:r>
            <a:r>
              <a:rPr lang="en-US" noProof="1" smtClean="0"/>
              <a:t>-s</a:t>
            </a:r>
            <a:r>
              <a:rPr lang="en-US" dirty="0" smtClean="0"/>
              <a:t>, because they have a tendency to introduce spaghetti code</a:t>
            </a:r>
          </a:p>
          <a:p>
            <a:r>
              <a:rPr lang="en-US" dirty="0" smtClean="0">
                <a:hlinkClick r:id="rId2"/>
              </a:rPr>
              <a:t>“A Case Against the</a:t>
            </a:r>
            <a:br>
              <a:rPr lang="en-US" dirty="0" smtClean="0">
                <a:hlinkClick r:id="rId2"/>
              </a:rPr>
            </a:br>
            <a:r>
              <a:rPr lang="en-US" dirty="0" smtClean="0">
                <a:hlinkClick r:id="rId2"/>
              </a:rPr>
              <a:t>GO TO Statement”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by </a:t>
            </a:r>
            <a:r>
              <a:rPr lang="en-US" noProof="1" smtClean="0"/>
              <a:t>Edsger Dijkstra</a:t>
            </a:r>
          </a:p>
          <a:p>
            <a:r>
              <a:rPr lang="en-US" dirty="0" smtClean="0"/>
              <a:t>Use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goto</a:t>
            </a:r>
            <a:r>
              <a:rPr lang="en-US" noProof="1" smtClean="0"/>
              <a:t>-s</a:t>
            </a:r>
            <a:r>
              <a:rPr lang="en-US" dirty="0" smtClean="0"/>
              <a:t> as a last resort</a:t>
            </a:r>
          </a:p>
          <a:p>
            <a:pPr lvl="1"/>
            <a:r>
              <a:rPr lang="en-US" dirty="0" smtClean="0"/>
              <a:t>If they make the code </a:t>
            </a:r>
            <a:br>
              <a:rPr lang="en-US" dirty="0" smtClean="0"/>
            </a:br>
            <a:r>
              <a:rPr lang="en-US" dirty="0" smtClean="0"/>
              <a:t>more maintainable</a:t>
            </a:r>
          </a:p>
          <a:p>
            <a:r>
              <a:rPr lang="en-US" dirty="0" smtClean="0"/>
              <a:t>C# supports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dirty="0" smtClean="0"/>
              <a:t> with </a:t>
            </a:r>
            <a:br>
              <a:rPr lang="en-US" dirty="0" smtClean="0"/>
            </a:br>
            <a:r>
              <a:rPr lang="en-US" dirty="0" smtClean="0"/>
              <a:t>labels, but avoid it!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GOTO</a:t>
            </a:r>
            <a:endParaRPr lang="en-US" dirty="0"/>
          </a:p>
        </p:txBody>
      </p:sp>
      <p:pic>
        <p:nvPicPr>
          <p:cNvPr id="1026" name="Picture 2" descr="Edsger W. Dijkstra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88118" y="2286859"/>
            <a:ext cx="1523603" cy="115252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9589" y="3429000"/>
            <a:ext cx="3656965" cy="29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0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https://softuni.bg/courses/high-quality-code/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 fontScale="90000"/>
          </a:bodyPr>
          <a:lstStyle/>
          <a:p>
            <a:r>
              <a:rPr lang="en-US" dirty="0"/>
              <a:t>Control Flow, Conditional Statements and Loops</a:t>
            </a:r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744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When statements’ order does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matter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Make code read from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top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bottom</a:t>
            </a:r>
            <a:r>
              <a:rPr lang="en-US" dirty="0" smtClean="0"/>
              <a:t> like a newspaper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Group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related statements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together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Make clear boundaries for dependencies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blank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lines</a:t>
            </a:r>
            <a:r>
              <a:rPr lang="en-US" dirty="0" smtClean="0"/>
              <a:t> to separate dependencies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User separate method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Straight-Line Code (2)</a:t>
            </a:r>
            <a:endParaRPr lang="en-US" dirty="0"/>
          </a:p>
        </p:txBody>
      </p:sp>
      <p:pic>
        <p:nvPicPr>
          <p:cNvPr id="1028" name="Picture 4" descr="C:\Users\Stefan Dobrev\AppData\Local\Microsoft\Windows\Temporary Internet Files\Content.IE5\O31XIKJB\MCj04260620000[1].wm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1412" y="2676787"/>
            <a:ext cx="2581210" cy="1866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138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High Quality Code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Straight-Line Code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5" y="1033244"/>
            <a:ext cx="10766795" cy="5638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ReportFooter CreateReportFooter(Report report)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…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ReportHeader CreateReportHeader(Report report)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…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 CreateReport()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var report = new Report();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report.Footer = CreateReportFooter(report);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report.Content = CreateReportContent(report);</a:t>
            </a:r>
          </a:p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report.Header = CraeteReportHeader(report);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 report;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900" b="1" noProof="1">
              <a:solidFill>
                <a:srgbClr val="FB81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85000"/>
              </a:lnSpc>
              <a:spcBef>
                <a:spcPts val="1200"/>
              </a:spcBef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ReportContent CreateReportContent(Report report)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…</a:t>
            </a:r>
          </a:p>
          <a:p>
            <a:pPr>
              <a:lnSpc>
                <a:spcPct val="85000"/>
              </a:lnSpc>
            </a:pPr>
            <a:r>
              <a:rPr lang="en-US" sz="1900" b="1" noProof="1" smtClean="0">
                <a:solidFill>
                  <a:srgbClr val="FB81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6" descr="approve, block, cancel, delete, reject ic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33012" y="1295400"/>
            <a:ext cx="1066800" cy="1066800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21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Straight-Line Code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5" y="990600"/>
            <a:ext cx="10766795" cy="5638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 CreateReport()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report = new Report();  </a:t>
            </a:r>
          </a:p>
          <a:p>
            <a:pPr>
              <a:lnSpc>
                <a:spcPct val="75000"/>
              </a:lnSpc>
              <a:spcBef>
                <a:spcPts val="1200"/>
              </a:spcBef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report.Header = CreateReportHeader(report);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report.Content = CreateReportContent(report);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report.Footer = CreateReportFooter(report);</a:t>
            </a:r>
          </a:p>
          <a:p>
            <a:pPr>
              <a:lnSpc>
                <a:spcPct val="75000"/>
              </a:lnSpc>
              <a:spcBef>
                <a:spcPts val="1200"/>
              </a:spcBef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report;</a:t>
            </a: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75000"/>
              </a:lnSpc>
            </a:pPr>
            <a:endParaRPr lang="en-US" sz="19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ReportHeader CraeteReportHeader(Report report)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50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…</a:t>
            </a: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75000"/>
              </a:lnSpc>
            </a:pPr>
            <a:endParaRPr lang="en-US" sz="19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ReportContent CreateReportContent(Report report)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50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…</a:t>
            </a: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75000"/>
              </a:lnSpc>
            </a:pPr>
            <a:endParaRPr lang="en-US" sz="19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ReportFooter CreateReportFooter(Report report)</a:t>
            </a:r>
          </a:p>
          <a:p>
            <a:pPr>
              <a:lnSpc>
                <a:spcPct val="9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50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…</a:t>
            </a:r>
          </a:p>
          <a:p>
            <a:pPr>
              <a:lnSpc>
                <a:spcPct val="75000"/>
              </a:lnSpc>
            </a:pPr>
            <a:r>
              <a:rPr lang="en-US" sz="19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7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41158" y="1036319"/>
            <a:ext cx="812699" cy="812699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84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most important thing to consider when organizing straight-line code is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Ordering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dependencies</a:t>
            </a:r>
          </a:p>
          <a:p>
            <a:r>
              <a:rPr lang="en-US" dirty="0" smtClean="0"/>
              <a:t>Dependencies should be made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obvious</a:t>
            </a:r>
          </a:p>
          <a:p>
            <a:pPr lvl="1"/>
            <a:r>
              <a:rPr lang="en-US" dirty="0" smtClean="0"/>
              <a:t>Through the use of good routine names, parameter lists and comments</a:t>
            </a:r>
          </a:p>
          <a:p>
            <a:r>
              <a:rPr lang="en-US" dirty="0" smtClean="0"/>
              <a:t>If code doesn’t have order dependencies</a:t>
            </a:r>
          </a:p>
          <a:p>
            <a:pPr lvl="1"/>
            <a:r>
              <a:rPr lang="en-US" dirty="0" smtClean="0"/>
              <a:t>Keep related statements together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Straight-Line Code –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4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35158"/>
            <a:ext cx="8938472" cy="820600"/>
          </a:xfrm>
        </p:spPr>
        <p:txBody>
          <a:bodyPr/>
          <a:lstStyle/>
          <a:p>
            <a:pPr algn="r">
              <a:lnSpc>
                <a:spcPts val="5000"/>
              </a:lnSpc>
            </a:pPr>
            <a:r>
              <a:rPr lang="en-US" dirty="0" smtClean="0"/>
              <a:t>Using </a:t>
            </a:r>
            <a:r>
              <a:rPr lang="en-US" dirty="0"/>
              <a:t>Conditional Statements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90134"/>
            <a:ext cx="8938472" cy="688256"/>
          </a:xfrm>
        </p:spPr>
        <p:txBody>
          <a:bodyPr/>
          <a:lstStyle/>
          <a:p>
            <a:r>
              <a:rPr lang="en-US" dirty="0" smtClean="0"/>
              <a:t>Using Control Structures</a:t>
            </a:r>
            <a:endParaRPr lang="en-US" dirty="0"/>
          </a:p>
        </p:txBody>
      </p:sp>
      <p:pic>
        <p:nvPicPr>
          <p:cNvPr id="44034" name="Picture 2" descr="http://oma.od.nih.gov/ms/records/recdisp/images/flowchart-blank.gif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5400000">
            <a:off x="4147381" y="-704639"/>
            <a:ext cx="3536134" cy="6911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2627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3156</Words>
  <Application>Microsoft Office PowerPoint</Application>
  <PresentationFormat>Custom</PresentationFormat>
  <Paragraphs>820</Paragraphs>
  <Slides>51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Consolas</vt:lpstr>
      <vt:lpstr>Corbel</vt:lpstr>
      <vt:lpstr>Wingdings</vt:lpstr>
      <vt:lpstr>Wingdings 2</vt:lpstr>
      <vt:lpstr>SoftUni 16x9</vt:lpstr>
      <vt:lpstr>Control Flow, Conditional Statements and Loops</vt:lpstr>
      <vt:lpstr>Table of Contents</vt:lpstr>
      <vt:lpstr>Organizing Straight-Line Code</vt:lpstr>
      <vt:lpstr>Straight-Line Code</vt:lpstr>
      <vt:lpstr>Straight-Line Code (2)</vt:lpstr>
      <vt:lpstr>Straight-Line Code – Examples</vt:lpstr>
      <vt:lpstr>Straight-Line Code – Examples</vt:lpstr>
      <vt:lpstr>Straight-Line Code – Summary</vt:lpstr>
      <vt:lpstr>Using Conditional Statements</vt:lpstr>
      <vt:lpstr>Using Conditional Statements</vt:lpstr>
      <vt:lpstr>Using Conditional Statements (2)</vt:lpstr>
      <vt:lpstr>Using Conditional Statements (3)</vt:lpstr>
      <vt:lpstr>Using Conditional Statements (4)</vt:lpstr>
      <vt:lpstr>Using Conditional Statements (5)</vt:lpstr>
      <vt:lpstr>Use Simple Conditions</vt:lpstr>
      <vt:lpstr>Simplifying Boolean Conditions</vt:lpstr>
      <vt:lpstr>Simplifying Boolean Conditions (2)</vt:lpstr>
      <vt:lpstr>Simplifying Boolean Conditions (3)</vt:lpstr>
      <vt:lpstr>Use Decision Tables</vt:lpstr>
      <vt:lpstr>Positive Boolean Expressions</vt:lpstr>
      <vt:lpstr>Use Parentheses for Simplification</vt:lpstr>
      <vt:lpstr>Boolean Expression Evaluation</vt:lpstr>
      <vt:lpstr>Numeric Expressions as Operands</vt:lpstr>
      <vt:lpstr>Avoid Deep Nesting of Blocks</vt:lpstr>
      <vt:lpstr>Deep Nesting – Example</vt:lpstr>
      <vt:lpstr>Deep Nesting – Example (2)</vt:lpstr>
      <vt:lpstr>Avoiding Deep Nesting – Example</vt:lpstr>
      <vt:lpstr>Avoiding Deep Nesting – Example (2)</vt:lpstr>
      <vt:lpstr>Using Case Statement</vt:lpstr>
      <vt:lpstr>Incorrect Case Statement</vt:lpstr>
      <vt:lpstr>Improved Case Statement</vt:lpstr>
      <vt:lpstr>Case – Best Practices</vt:lpstr>
      <vt:lpstr>Case – Best Practices(2)</vt:lpstr>
      <vt:lpstr>Control Statements – Summary</vt:lpstr>
      <vt:lpstr>Using Loops</vt:lpstr>
      <vt:lpstr>Using Loops</vt:lpstr>
      <vt:lpstr>Loops: Best Practices</vt:lpstr>
      <vt:lpstr>Loops: Best Practices (2)</vt:lpstr>
      <vt:lpstr>Loops: Best Practices (3)</vt:lpstr>
      <vt:lpstr>Loops: Tips on for-Loop</vt:lpstr>
      <vt:lpstr>Loops: Tips on for-Loop(2)</vt:lpstr>
      <vt:lpstr>Loops: break and continue</vt:lpstr>
      <vt:lpstr>How Long Should a Loop Be?</vt:lpstr>
      <vt:lpstr>Other Control Flow Structures</vt:lpstr>
      <vt:lpstr>The return Statement</vt:lpstr>
      <vt:lpstr>Recursion</vt:lpstr>
      <vt:lpstr>Recursion Tips</vt:lpstr>
      <vt:lpstr>GOTO</vt:lpstr>
      <vt:lpstr>Control Flow, Conditional Statements and Loops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Documentation</dc:title>
  <dc:subject>C# Basics Course</dc:subject>
  <dc:creator/>
  <cp:keywords>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2015-02-04T14:23:32Z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